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97F3240-15DC-4505-8E1A-AA6E8D5BAC8D}" type="datetimeFigureOut">
              <a:rPr lang="en-US" smtClean="0"/>
              <a:t>4/29/2016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9FC96212-8BFF-4638-AFF8-BD573819509D}" type="slidenum">
              <a:rPr lang="en-US" smtClean="0"/>
              <a:t>‹#›</a:t>
            </a:fld>
            <a:endParaRPr lang="en-US" dirty="0"/>
          </a:p>
        </p:txBody>
      </p:sp>
    </p:spTree>
    <p:extLst>
      <p:ext uri="{BB962C8B-B14F-4D97-AF65-F5344CB8AC3E}">
        <p14:creationId xmlns:p14="http://schemas.microsoft.com/office/powerpoint/2010/main" val="195921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7F3240-15DC-4505-8E1A-AA6E8D5BAC8D}" type="datetimeFigureOut">
              <a:rPr lang="en-US" smtClean="0"/>
              <a:t>4/29/2016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9FC96212-8BFF-4638-AFF8-BD573819509D}" type="slidenum">
              <a:rPr lang="en-US" smtClean="0"/>
              <a:t>‹#›</a:t>
            </a:fld>
            <a:endParaRPr lang="en-US" dirty="0"/>
          </a:p>
        </p:txBody>
      </p:sp>
    </p:spTree>
    <p:extLst>
      <p:ext uri="{BB962C8B-B14F-4D97-AF65-F5344CB8AC3E}">
        <p14:creationId xmlns:p14="http://schemas.microsoft.com/office/powerpoint/2010/main" val="3280455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7F3240-15DC-4505-8E1A-AA6E8D5BAC8D}" type="datetimeFigureOut">
              <a:rPr lang="en-US" smtClean="0"/>
              <a:t>4/29/2016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9FC96212-8BFF-4638-AFF8-BD573819509D}" type="slidenum">
              <a:rPr lang="en-US" smtClean="0"/>
              <a:t>‹#›</a:t>
            </a:fld>
            <a:endParaRPr lang="en-US" dirty="0"/>
          </a:p>
        </p:txBody>
      </p:sp>
    </p:spTree>
    <p:extLst>
      <p:ext uri="{BB962C8B-B14F-4D97-AF65-F5344CB8AC3E}">
        <p14:creationId xmlns:p14="http://schemas.microsoft.com/office/powerpoint/2010/main" val="29836635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7F3240-15DC-4505-8E1A-AA6E8D5BAC8D}" type="datetimeFigureOut">
              <a:rPr lang="en-US" smtClean="0"/>
              <a:t>4/29/2016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9FC96212-8BFF-4638-AFF8-BD573819509D}"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7312469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7F3240-15DC-4505-8E1A-AA6E8D5BAC8D}" type="datetimeFigureOut">
              <a:rPr lang="en-US" smtClean="0"/>
              <a:t>4/29/2016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9FC96212-8BFF-4638-AFF8-BD573819509D}" type="slidenum">
              <a:rPr lang="en-US" smtClean="0"/>
              <a:t>‹#›</a:t>
            </a:fld>
            <a:endParaRPr lang="en-US" dirty="0"/>
          </a:p>
        </p:txBody>
      </p:sp>
    </p:spTree>
    <p:extLst>
      <p:ext uri="{BB962C8B-B14F-4D97-AF65-F5344CB8AC3E}">
        <p14:creationId xmlns:p14="http://schemas.microsoft.com/office/powerpoint/2010/main" val="5083482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97F3240-15DC-4505-8E1A-AA6E8D5BAC8D}" type="datetimeFigureOut">
              <a:rPr lang="en-US" smtClean="0"/>
              <a:t>4/29/2016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FC96212-8BFF-4638-AFF8-BD573819509D}" type="slidenum">
              <a:rPr lang="en-US" smtClean="0"/>
              <a:t>‹#›</a:t>
            </a:fld>
            <a:endParaRPr lang="en-US" dirty="0"/>
          </a:p>
        </p:txBody>
      </p:sp>
    </p:spTree>
    <p:extLst>
      <p:ext uri="{BB962C8B-B14F-4D97-AF65-F5344CB8AC3E}">
        <p14:creationId xmlns:p14="http://schemas.microsoft.com/office/powerpoint/2010/main" val="1461494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97F3240-15DC-4505-8E1A-AA6E8D5BAC8D}" type="datetimeFigureOut">
              <a:rPr lang="en-US" smtClean="0"/>
              <a:t>4/29/2016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FC96212-8BFF-4638-AFF8-BD573819509D}" type="slidenum">
              <a:rPr lang="en-US" smtClean="0"/>
              <a:t>‹#›</a:t>
            </a:fld>
            <a:endParaRPr lang="en-US" dirty="0"/>
          </a:p>
        </p:txBody>
      </p:sp>
    </p:spTree>
    <p:extLst>
      <p:ext uri="{BB962C8B-B14F-4D97-AF65-F5344CB8AC3E}">
        <p14:creationId xmlns:p14="http://schemas.microsoft.com/office/powerpoint/2010/main" val="7719985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7F3240-15DC-4505-8E1A-AA6E8D5BAC8D}" type="datetimeFigureOut">
              <a:rPr lang="en-US" smtClean="0"/>
              <a:t>4/29/2016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C96212-8BFF-4638-AFF8-BD573819509D}" type="slidenum">
              <a:rPr lang="en-US" smtClean="0"/>
              <a:t>‹#›</a:t>
            </a:fld>
            <a:endParaRPr lang="en-US" dirty="0"/>
          </a:p>
        </p:txBody>
      </p:sp>
    </p:spTree>
    <p:extLst>
      <p:ext uri="{BB962C8B-B14F-4D97-AF65-F5344CB8AC3E}">
        <p14:creationId xmlns:p14="http://schemas.microsoft.com/office/powerpoint/2010/main" val="33711209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A97F3240-15DC-4505-8E1A-AA6E8D5BAC8D}" type="datetimeFigureOut">
              <a:rPr lang="en-US" smtClean="0"/>
              <a:t>4/29/2016</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9FC96212-8BFF-4638-AFF8-BD573819509D}" type="slidenum">
              <a:rPr lang="en-US" smtClean="0"/>
              <a:t>‹#›</a:t>
            </a:fld>
            <a:endParaRPr lang="en-US" dirty="0"/>
          </a:p>
        </p:txBody>
      </p:sp>
    </p:spTree>
    <p:extLst>
      <p:ext uri="{BB962C8B-B14F-4D97-AF65-F5344CB8AC3E}">
        <p14:creationId xmlns:p14="http://schemas.microsoft.com/office/powerpoint/2010/main" val="1122924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7F3240-15DC-4505-8E1A-AA6E8D5BAC8D}" type="datetimeFigureOut">
              <a:rPr lang="en-US" smtClean="0"/>
              <a:t>4/29/2016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C96212-8BFF-4638-AFF8-BD573819509D}" type="slidenum">
              <a:rPr lang="en-US" smtClean="0"/>
              <a:t>‹#›</a:t>
            </a:fld>
            <a:endParaRPr lang="en-US" dirty="0"/>
          </a:p>
        </p:txBody>
      </p:sp>
    </p:spTree>
    <p:extLst>
      <p:ext uri="{BB962C8B-B14F-4D97-AF65-F5344CB8AC3E}">
        <p14:creationId xmlns:p14="http://schemas.microsoft.com/office/powerpoint/2010/main" val="3612834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7F3240-15DC-4505-8E1A-AA6E8D5BAC8D}" type="datetimeFigureOut">
              <a:rPr lang="en-US" smtClean="0"/>
              <a:t>4/29/2016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9FC96212-8BFF-4638-AFF8-BD573819509D}" type="slidenum">
              <a:rPr lang="en-US" smtClean="0"/>
              <a:t>‹#›</a:t>
            </a:fld>
            <a:endParaRPr lang="en-US" dirty="0"/>
          </a:p>
        </p:txBody>
      </p:sp>
    </p:spTree>
    <p:extLst>
      <p:ext uri="{BB962C8B-B14F-4D97-AF65-F5344CB8AC3E}">
        <p14:creationId xmlns:p14="http://schemas.microsoft.com/office/powerpoint/2010/main" val="997961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97F3240-15DC-4505-8E1A-AA6E8D5BAC8D}" type="datetimeFigureOut">
              <a:rPr lang="en-US" smtClean="0"/>
              <a:t>4/29/2016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C96212-8BFF-4638-AFF8-BD573819509D}" type="slidenum">
              <a:rPr lang="en-US" smtClean="0"/>
              <a:t>‹#›</a:t>
            </a:fld>
            <a:endParaRPr lang="en-US" dirty="0"/>
          </a:p>
        </p:txBody>
      </p:sp>
    </p:spTree>
    <p:extLst>
      <p:ext uri="{BB962C8B-B14F-4D97-AF65-F5344CB8AC3E}">
        <p14:creationId xmlns:p14="http://schemas.microsoft.com/office/powerpoint/2010/main" val="4223281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97F3240-15DC-4505-8E1A-AA6E8D5BAC8D}" type="datetimeFigureOut">
              <a:rPr lang="en-US" smtClean="0"/>
              <a:t>4/29/2016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FC96212-8BFF-4638-AFF8-BD573819509D}" type="slidenum">
              <a:rPr lang="en-US" smtClean="0"/>
              <a:t>‹#›</a:t>
            </a:fld>
            <a:endParaRPr lang="en-US" dirty="0"/>
          </a:p>
        </p:txBody>
      </p:sp>
    </p:spTree>
    <p:extLst>
      <p:ext uri="{BB962C8B-B14F-4D97-AF65-F5344CB8AC3E}">
        <p14:creationId xmlns:p14="http://schemas.microsoft.com/office/powerpoint/2010/main" val="3305665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97F3240-15DC-4505-8E1A-AA6E8D5BAC8D}" type="datetimeFigureOut">
              <a:rPr lang="en-US" smtClean="0"/>
              <a:t>4/29/2016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FC96212-8BFF-4638-AFF8-BD573819509D}" type="slidenum">
              <a:rPr lang="en-US" smtClean="0"/>
              <a:t>‹#›</a:t>
            </a:fld>
            <a:endParaRPr lang="en-US" dirty="0"/>
          </a:p>
        </p:txBody>
      </p:sp>
    </p:spTree>
    <p:extLst>
      <p:ext uri="{BB962C8B-B14F-4D97-AF65-F5344CB8AC3E}">
        <p14:creationId xmlns:p14="http://schemas.microsoft.com/office/powerpoint/2010/main" val="10913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A97F3240-15DC-4505-8E1A-AA6E8D5BAC8D}" type="datetimeFigureOut">
              <a:rPr lang="en-US" smtClean="0"/>
              <a:t>4/29/2016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FC96212-8BFF-4638-AFF8-BD573819509D}" type="slidenum">
              <a:rPr lang="en-US" smtClean="0"/>
              <a:t>‹#›</a:t>
            </a:fld>
            <a:endParaRPr lang="en-US" dirty="0"/>
          </a:p>
        </p:txBody>
      </p:sp>
    </p:spTree>
    <p:extLst>
      <p:ext uri="{BB962C8B-B14F-4D97-AF65-F5344CB8AC3E}">
        <p14:creationId xmlns:p14="http://schemas.microsoft.com/office/powerpoint/2010/main" val="2726886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7F3240-15DC-4505-8E1A-AA6E8D5BAC8D}" type="datetimeFigureOut">
              <a:rPr lang="en-US" smtClean="0"/>
              <a:t>4/29/2016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C96212-8BFF-4638-AFF8-BD573819509D}" type="slidenum">
              <a:rPr lang="en-US" smtClean="0"/>
              <a:t>‹#›</a:t>
            </a:fld>
            <a:endParaRPr lang="en-US" dirty="0"/>
          </a:p>
        </p:txBody>
      </p:sp>
    </p:spTree>
    <p:extLst>
      <p:ext uri="{BB962C8B-B14F-4D97-AF65-F5344CB8AC3E}">
        <p14:creationId xmlns:p14="http://schemas.microsoft.com/office/powerpoint/2010/main" val="2753108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7F3240-15DC-4505-8E1A-AA6E8D5BAC8D}" type="datetimeFigureOut">
              <a:rPr lang="en-US" smtClean="0"/>
              <a:t>4/29/2016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C96212-8BFF-4638-AFF8-BD573819509D}" type="slidenum">
              <a:rPr lang="en-US" smtClean="0"/>
              <a:t>‹#›</a:t>
            </a:fld>
            <a:endParaRPr lang="en-US" dirty="0"/>
          </a:p>
        </p:txBody>
      </p:sp>
    </p:spTree>
    <p:extLst>
      <p:ext uri="{BB962C8B-B14F-4D97-AF65-F5344CB8AC3E}">
        <p14:creationId xmlns:p14="http://schemas.microsoft.com/office/powerpoint/2010/main" val="1727863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97F3240-15DC-4505-8E1A-AA6E8D5BAC8D}" type="datetimeFigureOut">
              <a:rPr lang="en-US" smtClean="0"/>
              <a:t>4/29/2016</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9FC96212-8BFF-4638-AFF8-BD573819509D}" type="slidenum">
              <a:rPr lang="en-US" smtClean="0"/>
              <a:t>‹#›</a:t>
            </a:fld>
            <a:endParaRPr lang="en-US" dirty="0"/>
          </a:p>
        </p:txBody>
      </p:sp>
    </p:spTree>
    <p:extLst>
      <p:ext uri="{BB962C8B-B14F-4D97-AF65-F5344CB8AC3E}">
        <p14:creationId xmlns:p14="http://schemas.microsoft.com/office/powerpoint/2010/main" val="184008517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jpeg"/><Relationship Id="rId1" Type="http://schemas.openxmlformats.org/officeDocument/2006/relationships/slideLayout" Target="../slideLayouts/slideLayout7.xml"/><Relationship Id="rId4"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20000">
              <a:srgbClr val="FF0000"/>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1030" name="Picture 6" descr="https://sp.yimg.com/xj/th?id=OIP.M159a80014e9e71c3a6eea01015accd12o0&amp;pid=15.1&amp;P=0&amp;w=300&amp;h=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5947" y="2548201"/>
            <a:ext cx="4965105" cy="35417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284514" y="424543"/>
            <a:ext cx="9622972" cy="2123658"/>
          </a:xfrm>
          <a:prstGeom prst="rect">
            <a:avLst/>
          </a:prstGeom>
          <a:noFill/>
        </p:spPr>
        <p:txBody>
          <a:bodyPr wrap="square" rtlCol="0">
            <a:spAutoFit/>
          </a:bodyPr>
          <a:lstStyle/>
          <a:p>
            <a:pPr algn="ctr"/>
            <a:r>
              <a:rPr lang="en-US" sz="6600" dirty="0" smtClean="0">
                <a:latin typeface="San Diego" panose="04040905000802020404" pitchFamily="82" charset="0"/>
              </a:rPr>
              <a:t>LOCK-OUT/TAGOUT SAFETY</a:t>
            </a:r>
            <a:endParaRPr lang="en-US" sz="6600" dirty="0">
              <a:latin typeface="San Diego" panose="04040905000802020404" pitchFamily="82" charset="0"/>
            </a:endParaRPr>
          </a:p>
        </p:txBody>
      </p:sp>
      <p:sp>
        <p:nvSpPr>
          <p:cNvPr id="5" name="TextBox 4"/>
          <p:cNvSpPr txBox="1"/>
          <p:nvPr/>
        </p:nvSpPr>
        <p:spPr>
          <a:xfrm>
            <a:off x="1284514" y="6175169"/>
            <a:ext cx="10258302" cy="523220"/>
          </a:xfrm>
          <a:prstGeom prst="rect">
            <a:avLst/>
          </a:prstGeom>
          <a:noFill/>
        </p:spPr>
        <p:txBody>
          <a:bodyPr wrap="square" rtlCol="0">
            <a:spAutoFit/>
          </a:bodyPr>
          <a:lstStyle/>
          <a:p>
            <a:pPr algn="ctr"/>
            <a:r>
              <a:rPr lang="en-US" sz="2800" dirty="0" smtClean="0"/>
              <a:t>SAFELY MAINTAINING EQUIPMENT AND MACHINES</a:t>
            </a:r>
            <a:endParaRPr lang="en-US" sz="2800" dirty="0"/>
          </a:p>
        </p:txBody>
      </p:sp>
    </p:spTree>
    <p:extLst>
      <p:ext uri="{BB962C8B-B14F-4D97-AF65-F5344CB8AC3E}">
        <p14:creationId xmlns:p14="http://schemas.microsoft.com/office/powerpoint/2010/main" val="2035795643"/>
      </p:ext>
    </p:extLst>
  </p:cSld>
  <p:clrMapOvr>
    <a:masterClrMapping/>
  </p:clrMapOvr>
  <mc:AlternateContent xmlns:mc="http://schemas.openxmlformats.org/markup-compatibility/2006">
    <mc:Choice xmlns:p14="http://schemas.microsoft.com/office/powerpoint/2010/main" Requires="p14">
      <p:transition spd="slow" p14:dur="2000" advTm="6878"/>
    </mc:Choice>
    <mc:Fallback>
      <p:transition spd="slow" advTm="6878"/>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https://sp.yimg.com/xj/th?id=OIP.M6c6f014e4d687119626339f34fe9ab69H0&amp;pid=15.1&amp;P=0&amp;w=300&amp;h=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5221" y="3756659"/>
            <a:ext cx="3666218" cy="261523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98764" y="439387"/>
            <a:ext cx="9642763" cy="5355312"/>
          </a:xfrm>
          <a:prstGeom prst="rect">
            <a:avLst/>
          </a:prstGeom>
          <a:noFill/>
        </p:spPr>
        <p:txBody>
          <a:bodyPr wrap="square" rtlCol="0">
            <a:spAutoFit/>
          </a:bodyPr>
          <a:lstStyle/>
          <a:p>
            <a:r>
              <a:rPr lang="en-US" dirty="0" smtClean="0"/>
              <a:t>Approximately 3 million workers service equipment and face the greatest risk of injury if lockout/tagout is not properly implemented. Compliance with the lockout/tagout standard (29 CFR 1910.147) prevents an estimated 120 fatalities and 50,000 injuries each year. </a:t>
            </a:r>
          </a:p>
          <a:p>
            <a:endParaRPr lang="en-US" dirty="0"/>
          </a:p>
          <a:p>
            <a:r>
              <a:rPr lang="en-US" b="1" dirty="0" smtClean="0"/>
              <a:t>What is OSHA STANDARD 29 CFR 1910.147?</a:t>
            </a:r>
            <a:r>
              <a:rPr lang="en-US" dirty="0" smtClean="0"/>
              <a:t> OSHA Standard 29 CFR 1910.147 states: “This standard covers the servicing and maintenance of machines and equipment in which the unexpected energization or start up of the machines or equipment, or release of stored energy could cause injury to employees. This standard establishes minimum performance requirements for the control of such hazardous energy.”</a:t>
            </a:r>
          </a:p>
          <a:p>
            <a:endParaRPr lang="en-US" dirty="0"/>
          </a:p>
          <a:p>
            <a:r>
              <a:rPr lang="en-US" b="1" dirty="0" smtClean="0"/>
              <a:t>When to use Lockout/Tagout devices.</a:t>
            </a:r>
            <a:r>
              <a:rPr lang="en-US" dirty="0" smtClean="0"/>
              <a:t> Protecting your employees from accidental start up is a necessary first step in conducting proper repairs, servicing and </a:t>
            </a:r>
          </a:p>
          <a:p>
            <a:r>
              <a:rPr lang="en-US" dirty="0" smtClean="0"/>
              <a:t>maintenance of machinery and equipment. Take the necessary </a:t>
            </a:r>
          </a:p>
          <a:p>
            <a:r>
              <a:rPr lang="en-US" dirty="0" smtClean="0"/>
              <a:t>measures to ensure that a device is set in the off position without </a:t>
            </a:r>
          </a:p>
          <a:p>
            <a:r>
              <a:rPr lang="en-US" dirty="0" smtClean="0"/>
              <a:t>chance of start up by using a quality Lockout/Tagout product. </a:t>
            </a:r>
          </a:p>
          <a:p>
            <a:r>
              <a:rPr lang="en-US" dirty="0" smtClean="0"/>
              <a:t>Establish a program consisting of energy control procedures, </a:t>
            </a:r>
          </a:p>
          <a:p>
            <a:r>
              <a:rPr lang="en-US" dirty="0" smtClean="0"/>
              <a:t>employee training and periodic inspections.</a:t>
            </a:r>
          </a:p>
          <a:p>
            <a:endParaRPr lang="en-US" dirty="0"/>
          </a:p>
          <a:p>
            <a:r>
              <a:rPr lang="en-US" dirty="0" smtClean="0"/>
              <a:t> </a:t>
            </a:r>
            <a:endParaRPr lang="en-US" dirty="0"/>
          </a:p>
        </p:txBody>
      </p:sp>
    </p:spTree>
    <p:extLst>
      <p:ext uri="{BB962C8B-B14F-4D97-AF65-F5344CB8AC3E}">
        <p14:creationId xmlns:p14="http://schemas.microsoft.com/office/powerpoint/2010/main" val="3816995255"/>
      </p:ext>
    </p:extLst>
  </p:cSld>
  <p:clrMapOvr>
    <a:masterClrMapping/>
  </p:clrMapOvr>
  <mc:AlternateContent xmlns:mc="http://schemas.openxmlformats.org/markup-compatibility/2006">
    <mc:Choice xmlns:p14="http://schemas.microsoft.com/office/powerpoint/2010/main" Requires="p14">
      <p:transition spd="slow" p14:dur="2000" advTm="35087"/>
    </mc:Choice>
    <mc:Fallback>
      <p:transition spd="slow" advTm="35087"/>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6275" y="653143"/>
            <a:ext cx="8550234" cy="584775"/>
          </a:xfrm>
          <a:prstGeom prst="rect">
            <a:avLst/>
          </a:prstGeom>
          <a:noFill/>
        </p:spPr>
        <p:txBody>
          <a:bodyPr wrap="square" rtlCol="0">
            <a:spAutoFit/>
          </a:bodyPr>
          <a:lstStyle/>
          <a:p>
            <a:r>
              <a:rPr lang="en-US" sz="3200" dirty="0" smtClean="0"/>
              <a:t>MACHINES CAN BE POWERED BY:</a:t>
            </a:r>
          </a:p>
        </p:txBody>
      </p:sp>
      <p:pic>
        <p:nvPicPr>
          <p:cNvPr id="6" name="Picture 5"/>
          <p:cNvPicPr>
            <a:picLocks noChangeAspect="1"/>
          </p:cNvPicPr>
          <p:nvPr/>
        </p:nvPicPr>
        <p:blipFill>
          <a:blip r:embed="rId2"/>
          <a:stretch>
            <a:fillRect/>
          </a:stretch>
        </p:blipFill>
        <p:spPr>
          <a:xfrm>
            <a:off x="2153017" y="1618507"/>
            <a:ext cx="1431137" cy="1677885"/>
          </a:xfrm>
          <a:prstGeom prst="rect">
            <a:avLst/>
          </a:prstGeom>
        </p:spPr>
      </p:pic>
      <p:pic>
        <p:nvPicPr>
          <p:cNvPr id="8" name="Picture 7"/>
          <p:cNvPicPr>
            <a:picLocks noChangeAspect="1"/>
          </p:cNvPicPr>
          <p:nvPr/>
        </p:nvPicPr>
        <p:blipFill>
          <a:blip r:embed="rId3"/>
          <a:stretch>
            <a:fillRect/>
          </a:stretch>
        </p:blipFill>
        <p:spPr>
          <a:xfrm>
            <a:off x="989962" y="1626919"/>
            <a:ext cx="963650" cy="1677885"/>
          </a:xfrm>
          <a:prstGeom prst="rect">
            <a:avLst/>
          </a:prstGeom>
        </p:spPr>
      </p:pic>
      <p:pic>
        <p:nvPicPr>
          <p:cNvPr id="9" name="Picture 8"/>
          <p:cNvPicPr>
            <a:picLocks noChangeAspect="1"/>
          </p:cNvPicPr>
          <p:nvPr/>
        </p:nvPicPr>
        <p:blipFill>
          <a:blip r:embed="rId4"/>
          <a:stretch>
            <a:fillRect/>
          </a:stretch>
        </p:blipFill>
        <p:spPr>
          <a:xfrm>
            <a:off x="3776353" y="1626918"/>
            <a:ext cx="1456514" cy="1659586"/>
          </a:xfrm>
          <a:prstGeom prst="rect">
            <a:avLst/>
          </a:prstGeom>
        </p:spPr>
      </p:pic>
      <p:pic>
        <p:nvPicPr>
          <p:cNvPr id="3078" name="Picture 6" descr="Image result for KETTLE CLIPART"/>
          <p:cNvPicPr>
            <a:picLocks noChangeAspect="1" noChangeArrowheads="1"/>
          </p:cNvPicPr>
          <p:nvPr/>
        </p:nvPicPr>
        <p:blipFill rotWithShape="1">
          <a:blip r:embed="rId5">
            <a:extLst>
              <a:ext uri="{28A0092B-C50C-407E-A947-70E740481C1C}">
                <a14:useLocalDpi xmlns:a14="http://schemas.microsoft.com/office/drawing/2010/main" val="0"/>
              </a:ext>
            </a:extLst>
          </a:blip>
          <a:srcRect l="-1" r="-2008" b="11257"/>
          <a:stretch/>
        </p:blipFill>
        <p:spPr bwMode="auto">
          <a:xfrm>
            <a:off x="5442719" y="1626919"/>
            <a:ext cx="1832671" cy="165958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rotWithShape="1">
          <a:blip r:embed="rId6"/>
          <a:srcRect b="5844"/>
          <a:stretch/>
        </p:blipFill>
        <p:spPr>
          <a:xfrm>
            <a:off x="9237643" y="1626918"/>
            <a:ext cx="2134122" cy="1659586"/>
          </a:xfrm>
          <a:prstGeom prst="rect">
            <a:avLst/>
          </a:prstGeom>
        </p:spPr>
      </p:pic>
      <p:pic>
        <p:nvPicPr>
          <p:cNvPr id="11" name="Picture 10"/>
          <p:cNvPicPr>
            <a:picLocks noChangeAspect="1"/>
          </p:cNvPicPr>
          <p:nvPr/>
        </p:nvPicPr>
        <p:blipFill>
          <a:blip r:embed="rId7"/>
          <a:stretch>
            <a:fillRect/>
          </a:stretch>
        </p:blipFill>
        <p:spPr>
          <a:xfrm>
            <a:off x="7372102" y="1626957"/>
            <a:ext cx="1677847" cy="1677847"/>
          </a:xfrm>
          <a:prstGeom prst="rect">
            <a:avLst/>
          </a:prstGeom>
        </p:spPr>
      </p:pic>
      <p:sp>
        <p:nvSpPr>
          <p:cNvPr id="12" name="TextBox 11"/>
          <p:cNvSpPr txBox="1"/>
          <p:nvPr/>
        </p:nvSpPr>
        <p:spPr>
          <a:xfrm>
            <a:off x="926275" y="3304804"/>
            <a:ext cx="1027337" cy="307777"/>
          </a:xfrm>
          <a:prstGeom prst="rect">
            <a:avLst/>
          </a:prstGeom>
          <a:noFill/>
        </p:spPr>
        <p:txBody>
          <a:bodyPr wrap="square" rtlCol="0">
            <a:spAutoFit/>
          </a:bodyPr>
          <a:lstStyle/>
          <a:p>
            <a:pPr algn="ctr"/>
            <a:r>
              <a:rPr lang="en-US" sz="1400" dirty="0" smtClean="0"/>
              <a:t>Electricity</a:t>
            </a:r>
            <a:endParaRPr lang="en-US" sz="1400" dirty="0"/>
          </a:p>
        </p:txBody>
      </p:sp>
      <p:sp>
        <p:nvSpPr>
          <p:cNvPr id="14" name="TextBox 13"/>
          <p:cNvSpPr txBox="1"/>
          <p:nvPr/>
        </p:nvSpPr>
        <p:spPr>
          <a:xfrm>
            <a:off x="2153017" y="3302824"/>
            <a:ext cx="1431137" cy="307777"/>
          </a:xfrm>
          <a:prstGeom prst="rect">
            <a:avLst/>
          </a:prstGeom>
          <a:noFill/>
        </p:spPr>
        <p:txBody>
          <a:bodyPr wrap="square" rtlCol="0">
            <a:spAutoFit/>
          </a:bodyPr>
          <a:lstStyle/>
          <a:p>
            <a:pPr algn="ctr"/>
            <a:r>
              <a:rPr lang="en-US" sz="1400" dirty="0" smtClean="0"/>
              <a:t>Compressed Air</a:t>
            </a:r>
            <a:endParaRPr lang="en-US" sz="1400" dirty="0"/>
          </a:p>
        </p:txBody>
      </p:sp>
      <p:sp>
        <p:nvSpPr>
          <p:cNvPr id="15" name="TextBox 14"/>
          <p:cNvSpPr txBox="1"/>
          <p:nvPr/>
        </p:nvSpPr>
        <p:spPr>
          <a:xfrm>
            <a:off x="3770255" y="3302824"/>
            <a:ext cx="1431137" cy="307777"/>
          </a:xfrm>
          <a:prstGeom prst="rect">
            <a:avLst/>
          </a:prstGeom>
          <a:noFill/>
        </p:spPr>
        <p:txBody>
          <a:bodyPr wrap="square" rtlCol="0">
            <a:spAutoFit/>
          </a:bodyPr>
          <a:lstStyle/>
          <a:p>
            <a:pPr algn="ctr"/>
            <a:r>
              <a:rPr lang="en-US" sz="1400" dirty="0" smtClean="0"/>
              <a:t>Coiled Springs</a:t>
            </a:r>
            <a:endParaRPr lang="en-US" sz="1400" dirty="0"/>
          </a:p>
        </p:txBody>
      </p:sp>
      <p:sp>
        <p:nvSpPr>
          <p:cNvPr id="16" name="TextBox 15"/>
          <p:cNvSpPr txBox="1"/>
          <p:nvPr/>
        </p:nvSpPr>
        <p:spPr>
          <a:xfrm>
            <a:off x="5603754" y="3302823"/>
            <a:ext cx="1431137" cy="307777"/>
          </a:xfrm>
          <a:prstGeom prst="rect">
            <a:avLst/>
          </a:prstGeom>
          <a:noFill/>
        </p:spPr>
        <p:txBody>
          <a:bodyPr wrap="square" rtlCol="0">
            <a:spAutoFit/>
          </a:bodyPr>
          <a:lstStyle/>
          <a:p>
            <a:pPr algn="ctr"/>
            <a:r>
              <a:rPr lang="en-US" sz="1400" dirty="0" smtClean="0"/>
              <a:t>Steam</a:t>
            </a:r>
            <a:endParaRPr lang="en-US" sz="1400" dirty="0"/>
          </a:p>
        </p:txBody>
      </p:sp>
      <p:sp>
        <p:nvSpPr>
          <p:cNvPr id="17" name="TextBox 16"/>
          <p:cNvSpPr txBox="1"/>
          <p:nvPr/>
        </p:nvSpPr>
        <p:spPr>
          <a:xfrm>
            <a:off x="7437253" y="3302823"/>
            <a:ext cx="1431137" cy="307777"/>
          </a:xfrm>
          <a:prstGeom prst="rect">
            <a:avLst/>
          </a:prstGeom>
          <a:noFill/>
        </p:spPr>
        <p:txBody>
          <a:bodyPr wrap="square" rtlCol="0">
            <a:spAutoFit/>
          </a:bodyPr>
          <a:lstStyle/>
          <a:p>
            <a:pPr algn="ctr"/>
            <a:r>
              <a:rPr lang="en-US" sz="1400" dirty="0" smtClean="0"/>
              <a:t>Gas</a:t>
            </a:r>
            <a:endParaRPr lang="en-US" sz="1400" dirty="0"/>
          </a:p>
        </p:txBody>
      </p:sp>
      <p:sp>
        <p:nvSpPr>
          <p:cNvPr id="18" name="TextBox 17"/>
          <p:cNvSpPr txBox="1"/>
          <p:nvPr/>
        </p:nvSpPr>
        <p:spPr>
          <a:xfrm>
            <a:off x="9270753" y="3286504"/>
            <a:ext cx="2101012" cy="307777"/>
          </a:xfrm>
          <a:prstGeom prst="rect">
            <a:avLst/>
          </a:prstGeom>
          <a:noFill/>
        </p:spPr>
        <p:txBody>
          <a:bodyPr wrap="square" rtlCol="0">
            <a:spAutoFit/>
          </a:bodyPr>
          <a:lstStyle/>
          <a:p>
            <a:pPr algn="ctr"/>
            <a:r>
              <a:rPr lang="en-US" sz="1400" dirty="0" smtClean="0"/>
              <a:t>Pressurized Liquids</a:t>
            </a:r>
            <a:endParaRPr lang="en-US" sz="1400" dirty="0"/>
          </a:p>
        </p:txBody>
      </p:sp>
      <p:sp>
        <p:nvSpPr>
          <p:cNvPr id="13" name="TextBox 12"/>
          <p:cNvSpPr txBox="1"/>
          <p:nvPr/>
        </p:nvSpPr>
        <p:spPr>
          <a:xfrm>
            <a:off x="475013" y="4571997"/>
            <a:ext cx="11222181" cy="461665"/>
          </a:xfrm>
          <a:prstGeom prst="rect">
            <a:avLst/>
          </a:prstGeom>
          <a:noFill/>
        </p:spPr>
        <p:txBody>
          <a:bodyPr wrap="square" rtlCol="0">
            <a:spAutoFit/>
          </a:bodyPr>
          <a:lstStyle/>
          <a:p>
            <a:pPr algn="ctr"/>
            <a:r>
              <a:rPr lang="en-US" sz="2400" dirty="0" smtClean="0">
                <a:latin typeface="San Diego" panose="04040905000802020404" pitchFamily="82" charset="0"/>
              </a:rPr>
              <a:t>Sometimes equipment and machinery is powered from multiple sources…</a:t>
            </a:r>
            <a:endParaRPr lang="en-US" sz="2400" dirty="0">
              <a:latin typeface="San Diego" panose="04040905000802020404" pitchFamily="82" charset="0"/>
            </a:endParaRPr>
          </a:p>
        </p:txBody>
      </p:sp>
      <p:sp>
        <p:nvSpPr>
          <p:cNvPr id="23" name="Rectangle 22"/>
          <p:cNvSpPr/>
          <p:nvPr/>
        </p:nvSpPr>
        <p:spPr>
          <a:xfrm>
            <a:off x="3766071" y="4080460"/>
            <a:ext cx="4126836" cy="604953"/>
          </a:xfrm>
          <a:prstGeom prst="rect">
            <a:avLst/>
          </a:prstGeom>
        </p:spPr>
        <p:txBody>
          <a:bodyPr wrap="square">
            <a:spAutoFit/>
          </a:bodyPr>
          <a:lstStyle/>
          <a:p>
            <a:pPr algn="ctr"/>
            <a:r>
              <a:rPr lang="en-US" sz="3200" dirty="0" smtClean="0">
                <a:latin typeface="San Diego" panose="04040905000802020404" pitchFamily="82" charset="0"/>
              </a:rPr>
              <a:t>BE AWARE!!</a:t>
            </a:r>
            <a:endParaRPr lang="en-US" sz="3200" dirty="0"/>
          </a:p>
        </p:txBody>
      </p:sp>
      <p:sp>
        <p:nvSpPr>
          <p:cNvPr id="24" name="TextBox 23"/>
          <p:cNvSpPr txBox="1"/>
          <p:nvPr/>
        </p:nvSpPr>
        <p:spPr>
          <a:xfrm>
            <a:off x="1128156" y="5286466"/>
            <a:ext cx="9666514" cy="1015663"/>
          </a:xfrm>
          <a:prstGeom prst="rect">
            <a:avLst/>
          </a:prstGeom>
          <a:noFill/>
        </p:spPr>
        <p:txBody>
          <a:bodyPr wrap="square" rtlCol="0">
            <a:spAutoFit/>
          </a:bodyPr>
          <a:lstStyle/>
          <a:p>
            <a:pPr algn="ctr"/>
            <a:r>
              <a:rPr lang="en-US" sz="2000" dirty="0" smtClean="0"/>
              <a:t>Any single source of power, even if other sources are turned off and locked out, presents a danger to workers.  </a:t>
            </a:r>
          </a:p>
          <a:p>
            <a:pPr algn="ctr"/>
            <a:r>
              <a:rPr lang="en-US" sz="2000" dirty="0" smtClean="0"/>
              <a:t>Follow to lockout procedures om specific equipment established by your employer.</a:t>
            </a:r>
            <a:endParaRPr lang="en-US" sz="2000" dirty="0"/>
          </a:p>
        </p:txBody>
      </p:sp>
    </p:spTree>
    <p:extLst>
      <p:ext uri="{BB962C8B-B14F-4D97-AF65-F5344CB8AC3E}">
        <p14:creationId xmlns:p14="http://schemas.microsoft.com/office/powerpoint/2010/main" val="3617049404"/>
      </p:ext>
    </p:extLst>
  </p:cSld>
  <p:clrMapOvr>
    <a:masterClrMapping/>
  </p:clrMapOvr>
  <mc:AlternateContent xmlns:mc="http://schemas.openxmlformats.org/markup-compatibility/2006">
    <mc:Choice xmlns:p14="http://schemas.microsoft.com/office/powerpoint/2010/main" Requires="p14">
      <p:transition spd="slow" p14:dur="2000" advTm="16571"/>
    </mc:Choice>
    <mc:Fallback>
      <p:transition spd="slow" advTm="16571"/>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03764" y="288761"/>
            <a:ext cx="2667000" cy="1714500"/>
          </a:xfrm>
          <a:prstGeom prst="rect">
            <a:avLst/>
          </a:prstGeom>
        </p:spPr>
      </p:pic>
      <p:sp>
        <p:nvSpPr>
          <p:cNvPr id="2" name="Rectangle 1"/>
          <p:cNvSpPr/>
          <p:nvPr/>
        </p:nvSpPr>
        <p:spPr>
          <a:xfrm>
            <a:off x="320636" y="2093808"/>
            <a:ext cx="11340932" cy="4154984"/>
          </a:xfrm>
          <a:prstGeom prst="rect">
            <a:avLst/>
          </a:prstGeom>
        </p:spPr>
        <p:txBody>
          <a:bodyPr wrap="square">
            <a:spAutoFit/>
          </a:bodyPr>
          <a:lstStyle/>
          <a:p>
            <a:r>
              <a:rPr lang="en-US" sz="2400" dirty="0" smtClean="0"/>
              <a:t>Lockout devices hold energy-isolation devices in a safe or "off" position. This may include a padlock, blanking plate, restraining bar, chain, padlock or any device which prevents a machine from being energized or releasing stored energy.  Lockout devices provide protection because they are positive restraints that no one can remove without a key or other unlocking mechanism, or through extraordinary means, such as bolt cutters. Tagout devices, by contrast, are prominent warning devices that an authorized employee fastens to energy-isolating devices to warn employees not to reenergize the </a:t>
            </a:r>
          </a:p>
          <a:p>
            <a:r>
              <a:rPr lang="en-US" sz="2400" dirty="0" smtClean="0"/>
              <a:t>machine while he or she services or maintains it. Tagout </a:t>
            </a:r>
          </a:p>
          <a:p>
            <a:r>
              <a:rPr lang="en-US" sz="2400" dirty="0" smtClean="0"/>
              <a:t>devices are easier to remove and, by themselves, provide </a:t>
            </a:r>
          </a:p>
          <a:p>
            <a:r>
              <a:rPr lang="en-US" sz="2400" dirty="0" smtClean="0"/>
              <a:t>employees with less protection than do lockout devices.</a:t>
            </a:r>
            <a:endParaRPr lang="en-US" sz="2400" dirty="0"/>
          </a:p>
        </p:txBody>
      </p:sp>
      <p:pic>
        <p:nvPicPr>
          <p:cNvPr id="3" name="Picture 2"/>
          <p:cNvPicPr>
            <a:picLocks noChangeAspect="1"/>
          </p:cNvPicPr>
          <p:nvPr/>
        </p:nvPicPr>
        <p:blipFill>
          <a:blip r:embed="rId3"/>
          <a:stretch>
            <a:fillRect/>
          </a:stretch>
        </p:blipFill>
        <p:spPr>
          <a:xfrm>
            <a:off x="9172946" y="4742374"/>
            <a:ext cx="2571750" cy="1781175"/>
          </a:xfrm>
          <a:prstGeom prst="rect">
            <a:avLst/>
          </a:prstGeom>
        </p:spPr>
      </p:pic>
    </p:spTree>
    <p:extLst>
      <p:ext uri="{BB962C8B-B14F-4D97-AF65-F5344CB8AC3E}">
        <p14:creationId xmlns:p14="http://schemas.microsoft.com/office/powerpoint/2010/main" val="4087954213"/>
      </p:ext>
    </p:extLst>
  </p:cSld>
  <p:clrMapOvr>
    <a:masterClrMapping/>
  </p:clrMapOvr>
  <mc:AlternateContent xmlns:mc="http://schemas.openxmlformats.org/markup-compatibility/2006">
    <mc:Choice xmlns:p14="http://schemas.microsoft.com/office/powerpoint/2010/main" Requires="p14">
      <p:transition spd="slow" p14:dur="2000" advTm="27621"/>
    </mc:Choice>
    <mc:Fallback>
      <p:transition spd="slow" advTm="27621"/>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185193" y="1286596"/>
            <a:ext cx="2419350" cy="1676400"/>
          </a:xfrm>
          <a:prstGeom prst="rect">
            <a:avLst/>
          </a:prstGeom>
        </p:spPr>
      </p:pic>
      <p:pic>
        <p:nvPicPr>
          <p:cNvPr id="5122" name="Picture 2" descr="Image result for lock out safe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331" y="286471"/>
            <a:ext cx="2286000" cy="200025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111335" y="250846"/>
            <a:ext cx="5878286" cy="2246769"/>
          </a:xfrm>
          <a:prstGeom prst="rect">
            <a:avLst/>
          </a:prstGeom>
          <a:noFill/>
        </p:spPr>
        <p:txBody>
          <a:bodyPr wrap="square" rtlCol="0">
            <a:spAutoFit/>
          </a:bodyPr>
          <a:lstStyle/>
          <a:p>
            <a:r>
              <a:rPr lang="en-US" sz="2800" dirty="0" smtClean="0"/>
              <a:t>Equipment equipped with a hasp device, such as an electrical control panel or box can be locked out with a padlock or multiple lockout device and padlocks.</a:t>
            </a:r>
            <a:endParaRPr lang="en-US" sz="2800" dirty="0"/>
          </a:p>
        </p:txBody>
      </p:sp>
      <p:pic>
        <p:nvPicPr>
          <p:cNvPr id="5126" name="Picture 6" descr="Image result for tag out safety clipar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9331" y="2962996"/>
            <a:ext cx="3366552" cy="336655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013860" y="3135086"/>
            <a:ext cx="7590683" cy="3170099"/>
          </a:xfrm>
          <a:prstGeom prst="rect">
            <a:avLst/>
          </a:prstGeom>
          <a:noFill/>
        </p:spPr>
        <p:txBody>
          <a:bodyPr wrap="square" rtlCol="0">
            <a:spAutoFit/>
          </a:bodyPr>
          <a:lstStyle/>
          <a:p>
            <a:r>
              <a:rPr lang="en-US" sz="2000" dirty="0" smtClean="0"/>
              <a:t>A tagout (lockout tag) should show who locked out the equipment, as well as the time, date and department.  Tagouts should be securely fastened to the locking mechanism so they don’t fall off.  The tags should be legible in all weather conditions and durable.  Tagouts should only be applied and removed by the same individual. </a:t>
            </a:r>
          </a:p>
          <a:p>
            <a:endParaRPr lang="en-US" sz="2000" dirty="0"/>
          </a:p>
          <a:p>
            <a:r>
              <a:rPr lang="en-US" sz="2000" dirty="0" smtClean="0"/>
              <a:t>A tagout warns others that an energy source is locked out in the shut off  position and should not be operated.  Whenever possible,  other locking devices should be used with a tagout.</a:t>
            </a:r>
            <a:endParaRPr lang="en-US" sz="2000" dirty="0"/>
          </a:p>
        </p:txBody>
      </p:sp>
    </p:spTree>
    <p:extLst>
      <p:ext uri="{BB962C8B-B14F-4D97-AF65-F5344CB8AC3E}">
        <p14:creationId xmlns:p14="http://schemas.microsoft.com/office/powerpoint/2010/main" val="3776324508"/>
      </p:ext>
    </p:extLst>
  </p:cSld>
  <p:clrMapOvr>
    <a:masterClrMapping/>
  </p:clrMapOvr>
  <mc:AlternateContent xmlns:mc="http://schemas.openxmlformats.org/markup-compatibility/2006">
    <mc:Choice xmlns:p14="http://schemas.microsoft.com/office/powerpoint/2010/main" Requires="p14">
      <p:transition spd="slow" p14:dur="2000" advTm="29990"/>
    </mc:Choice>
    <mc:Fallback>
      <p:transition spd="slow" advTm="2999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Image result for tag out safety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084" y="43196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968830" y="431965"/>
            <a:ext cx="7445829" cy="1292662"/>
          </a:xfrm>
          <a:prstGeom prst="rect">
            <a:avLst/>
          </a:prstGeom>
          <a:noFill/>
        </p:spPr>
        <p:txBody>
          <a:bodyPr wrap="square" rtlCol="0">
            <a:spAutoFit/>
          </a:bodyPr>
          <a:lstStyle/>
          <a:p>
            <a:r>
              <a:rPr lang="en-US" sz="2400" dirty="0" smtClean="0"/>
              <a:t>Determine who will apply locks and tags</a:t>
            </a:r>
          </a:p>
          <a:p>
            <a:r>
              <a:rPr lang="en-US" i="1" dirty="0" smtClean="0"/>
              <a:t>If there are multiple maintenance employees, each      member should apply their own lock/tag.  At least one employee should apply a lock/tag to all the lockout points.</a:t>
            </a:r>
            <a:endParaRPr lang="en-US" i="1" dirty="0"/>
          </a:p>
        </p:txBody>
      </p:sp>
      <p:sp>
        <p:nvSpPr>
          <p:cNvPr id="4" name="TextBox 3"/>
          <p:cNvSpPr txBox="1"/>
          <p:nvPr/>
        </p:nvSpPr>
        <p:spPr>
          <a:xfrm>
            <a:off x="2968831" y="1928759"/>
            <a:ext cx="7445828" cy="1292662"/>
          </a:xfrm>
          <a:prstGeom prst="rect">
            <a:avLst/>
          </a:prstGeom>
          <a:noFill/>
        </p:spPr>
        <p:txBody>
          <a:bodyPr wrap="square" rtlCol="0">
            <a:spAutoFit/>
          </a:bodyPr>
          <a:lstStyle/>
          <a:p>
            <a:r>
              <a:rPr lang="en-US" sz="2400" dirty="0" smtClean="0"/>
              <a:t>Only the person who applied the lock/tag removes it</a:t>
            </a:r>
          </a:p>
          <a:p>
            <a:r>
              <a:rPr lang="en-US" i="1" dirty="0" smtClean="0"/>
              <a:t>If there are multiple lockout points and members of the maintenance team, team leaders should remove their locks after all others have been removed.</a:t>
            </a:r>
            <a:endParaRPr lang="en-US" i="1" dirty="0"/>
          </a:p>
        </p:txBody>
      </p:sp>
      <p:sp>
        <p:nvSpPr>
          <p:cNvPr id="5" name="TextBox 4"/>
          <p:cNvSpPr txBox="1"/>
          <p:nvPr/>
        </p:nvSpPr>
        <p:spPr>
          <a:xfrm>
            <a:off x="3061855" y="3644909"/>
            <a:ext cx="7352804" cy="1846659"/>
          </a:xfrm>
          <a:prstGeom prst="rect">
            <a:avLst/>
          </a:prstGeom>
          <a:noFill/>
        </p:spPr>
        <p:txBody>
          <a:bodyPr wrap="square" rtlCol="0">
            <a:spAutoFit/>
          </a:bodyPr>
          <a:lstStyle/>
          <a:p>
            <a:r>
              <a:rPr lang="en-US" sz="2400" dirty="0" smtClean="0"/>
              <a:t>Before removing locks, be sure</a:t>
            </a:r>
          </a:p>
          <a:p>
            <a:pPr marL="285750" indent="-285750">
              <a:buFont typeface="Wingdings" panose="05000000000000000000" pitchFamily="2" charset="2"/>
              <a:buChar char="ü"/>
            </a:pPr>
            <a:r>
              <a:rPr lang="en-US" i="1" dirty="0" smtClean="0"/>
              <a:t>All safety guards are securely back in place</a:t>
            </a:r>
          </a:p>
          <a:p>
            <a:pPr marL="285750" indent="-285750">
              <a:buFont typeface="Wingdings" panose="05000000000000000000" pitchFamily="2" charset="2"/>
              <a:buChar char="ü"/>
            </a:pPr>
            <a:r>
              <a:rPr lang="en-US" i="1" dirty="0" smtClean="0"/>
              <a:t>All work is complete and tools are put away</a:t>
            </a:r>
          </a:p>
          <a:p>
            <a:pPr marL="285750" indent="-285750">
              <a:buFont typeface="Wingdings" panose="05000000000000000000" pitchFamily="2" charset="2"/>
              <a:buChar char="ü"/>
            </a:pPr>
            <a:r>
              <a:rPr lang="en-US" i="1" dirty="0" smtClean="0"/>
              <a:t>All workers are positioned correctly to start-up</a:t>
            </a:r>
          </a:p>
          <a:p>
            <a:pPr marL="285750" indent="-285750">
              <a:buFont typeface="Wingdings" panose="05000000000000000000" pitchFamily="2" charset="2"/>
              <a:buChar char="ü"/>
            </a:pPr>
            <a:r>
              <a:rPr lang="en-US" i="1" dirty="0" smtClean="0"/>
              <a:t>All controls are positioned correctly and machine is operation ready</a:t>
            </a:r>
            <a:endParaRPr lang="en-US" i="1" dirty="0"/>
          </a:p>
        </p:txBody>
      </p:sp>
      <p:sp>
        <p:nvSpPr>
          <p:cNvPr id="6" name="TextBox 5"/>
          <p:cNvSpPr txBox="1"/>
          <p:nvPr/>
        </p:nvSpPr>
        <p:spPr>
          <a:xfrm>
            <a:off x="488084" y="5669698"/>
            <a:ext cx="11042856" cy="830997"/>
          </a:xfrm>
          <a:prstGeom prst="rect">
            <a:avLst/>
          </a:prstGeom>
          <a:noFill/>
        </p:spPr>
        <p:txBody>
          <a:bodyPr wrap="square" rtlCol="0">
            <a:spAutoFit/>
          </a:bodyPr>
          <a:lstStyle/>
          <a:p>
            <a:pPr algn="ctr"/>
            <a:r>
              <a:rPr lang="en-US" sz="2400" dirty="0" smtClean="0"/>
              <a:t>Follow the predetermined company sequence of unlocking and untagging the lockout points to return the machine to service.</a:t>
            </a:r>
            <a:endParaRPr lang="en-US" sz="2400" i="1" dirty="0"/>
          </a:p>
        </p:txBody>
      </p:sp>
    </p:spTree>
    <p:extLst>
      <p:ext uri="{BB962C8B-B14F-4D97-AF65-F5344CB8AC3E}">
        <p14:creationId xmlns:p14="http://schemas.microsoft.com/office/powerpoint/2010/main" val="1401321494"/>
      </p:ext>
    </p:extLst>
  </p:cSld>
  <p:clrMapOvr>
    <a:masterClrMapping/>
  </p:clrMapOvr>
  <mc:AlternateContent xmlns:mc="http://schemas.openxmlformats.org/markup-compatibility/2006">
    <mc:Choice xmlns:p14="http://schemas.microsoft.com/office/powerpoint/2010/main" Requires="p14">
      <p:transition spd="slow" p14:dur="2000" advTm="22797"/>
    </mc:Choice>
    <mc:Fallback>
      <p:transition spd="slow" advTm="22797"/>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Image result for lock out tag out safe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10" y="498764"/>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
          <a:stretch>
            <a:fillRect/>
          </a:stretch>
        </p:blipFill>
        <p:spPr>
          <a:xfrm>
            <a:off x="8799616" y="3652157"/>
            <a:ext cx="3015343" cy="2963945"/>
          </a:xfrm>
          <a:prstGeom prst="rect">
            <a:avLst/>
          </a:prstGeom>
        </p:spPr>
      </p:pic>
      <p:sp>
        <p:nvSpPr>
          <p:cNvPr id="5" name="TextBox 4"/>
          <p:cNvSpPr txBox="1"/>
          <p:nvPr/>
        </p:nvSpPr>
        <p:spPr>
          <a:xfrm>
            <a:off x="8942121" y="3933800"/>
            <a:ext cx="1508166" cy="738664"/>
          </a:xfrm>
          <a:prstGeom prst="rect">
            <a:avLst/>
          </a:prstGeom>
          <a:noFill/>
        </p:spPr>
        <p:txBody>
          <a:bodyPr wrap="square" rtlCol="0">
            <a:spAutoFit/>
          </a:bodyPr>
          <a:lstStyle/>
          <a:p>
            <a:r>
              <a:rPr lang="en-US" sz="1400" b="1" dirty="0" smtClean="0">
                <a:solidFill>
                  <a:schemeClr val="bg1"/>
                </a:solidFill>
                <a:latin typeface="Comic Sans MS" panose="030F0702030302020204" pitchFamily="66" charset="0"/>
              </a:rPr>
              <a:t>Lockout Tagout</a:t>
            </a:r>
          </a:p>
          <a:p>
            <a:r>
              <a:rPr lang="en-US" sz="1400" b="1" dirty="0" smtClean="0">
                <a:solidFill>
                  <a:schemeClr val="bg1"/>
                </a:solidFill>
                <a:latin typeface="Comic Sans MS" panose="030F0702030302020204" pitchFamily="66" charset="0"/>
              </a:rPr>
              <a:t>Safety Training</a:t>
            </a:r>
            <a:endParaRPr lang="en-US" sz="1400" b="1" dirty="0">
              <a:solidFill>
                <a:schemeClr val="bg1"/>
              </a:solidFill>
              <a:latin typeface="Comic Sans MS" panose="030F0702030302020204" pitchFamily="66" charset="0"/>
            </a:endParaRPr>
          </a:p>
        </p:txBody>
      </p:sp>
      <p:sp>
        <p:nvSpPr>
          <p:cNvPr id="6" name="TextBox 5"/>
          <p:cNvSpPr txBox="1"/>
          <p:nvPr/>
        </p:nvSpPr>
        <p:spPr>
          <a:xfrm>
            <a:off x="2897086" y="471506"/>
            <a:ext cx="7410201" cy="523220"/>
          </a:xfrm>
          <a:prstGeom prst="rect">
            <a:avLst/>
          </a:prstGeom>
          <a:noFill/>
        </p:spPr>
        <p:txBody>
          <a:bodyPr wrap="square" rtlCol="0">
            <a:spAutoFit/>
          </a:bodyPr>
          <a:lstStyle/>
          <a:p>
            <a:r>
              <a:rPr lang="en-US" sz="2800" dirty="0" smtClean="0"/>
              <a:t>Continued Employee Training and Education</a:t>
            </a:r>
            <a:endParaRPr lang="en-US" sz="2800" dirty="0"/>
          </a:p>
        </p:txBody>
      </p:sp>
      <p:sp>
        <p:nvSpPr>
          <p:cNvPr id="7" name="TextBox 6"/>
          <p:cNvSpPr txBox="1"/>
          <p:nvPr/>
        </p:nvSpPr>
        <p:spPr>
          <a:xfrm>
            <a:off x="2897086" y="1187532"/>
            <a:ext cx="7185065" cy="1631216"/>
          </a:xfrm>
          <a:prstGeom prst="rect">
            <a:avLst/>
          </a:prstGeom>
          <a:noFill/>
        </p:spPr>
        <p:txBody>
          <a:bodyPr wrap="square" rtlCol="0">
            <a:spAutoFit/>
          </a:bodyPr>
          <a:lstStyle/>
          <a:p>
            <a:r>
              <a:rPr lang="en-US" sz="2000" dirty="0" smtClean="0"/>
              <a:t>All employees (and outside contractors) should have a basic understanding of lockout safety, tags and locks.</a:t>
            </a:r>
          </a:p>
          <a:p>
            <a:endParaRPr lang="en-US" sz="2000" dirty="0"/>
          </a:p>
          <a:p>
            <a:r>
              <a:rPr lang="en-US" sz="2000" dirty="0" smtClean="0"/>
              <a:t>Your employer will provide education and training specific to your machinery and workplace.</a:t>
            </a:r>
            <a:endParaRPr lang="en-US" sz="2000" dirty="0"/>
          </a:p>
        </p:txBody>
      </p:sp>
      <p:sp>
        <p:nvSpPr>
          <p:cNvPr id="8" name="TextBox 7"/>
          <p:cNvSpPr txBox="1"/>
          <p:nvPr/>
        </p:nvSpPr>
        <p:spPr>
          <a:xfrm>
            <a:off x="629392" y="3526971"/>
            <a:ext cx="7481455" cy="646331"/>
          </a:xfrm>
          <a:prstGeom prst="rect">
            <a:avLst/>
          </a:prstGeom>
          <a:noFill/>
        </p:spPr>
        <p:txBody>
          <a:bodyPr wrap="square" rtlCol="0">
            <a:spAutoFit/>
          </a:bodyPr>
          <a:lstStyle/>
          <a:p>
            <a:r>
              <a:rPr lang="en-US" sz="3600" dirty="0" smtClean="0"/>
              <a:t>Safety is everyone’s responsibility!</a:t>
            </a:r>
            <a:endParaRPr lang="en-US" sz="3600" dirty="0"/>
          </a:p>
        </p:txBody>
      </p:sp>
      <p:pic>
        <p:nvPicPr>
          <p:cNvPr id="8198" name="Picture 6" descr="Image result for lockout tagout safet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5050" y="4419974"/>
            <a:ext cx="4269489" cy="21961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398728"/>
      </p:ext>
    </p:extLst>
  </p:cSld>
  <p:clrMapOvr>
    <a:masterClrMapping/>
  </p:clrMapOvr>
  <mc:AlternateContent xmlns:mc="http://schemas.openxmlformats.org/markup-compatibility/2006">
    <mc:Choice xmlns:p14="http://schemas.microsoft.com/office/powerpoint/2010/main" Requires="p14">
      <p:transition spd="slow" p14:dur="2000" advTm="11258"/>
    </mc:Choice>
    <mc:Fallback>
      <p:transition spd="slow" advTm="11258"/>
    </mc:Fallback>
  </mc:AlternateContent>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216</TotalTime>
  <Words>688</Words>
  <Application>Microsoft Office PowerPoint</Application>
  <PresentationFormat>Widescreen</PresentationFormat>
  <Paragraphs>50</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Comic Sans MS</vt:lpstr>
      <vt:lpstr>San Diego</vt:lpstr>
      <vt:lpstr>Trebuchet MS</vt:lpstr>
      <vt:lpstr>Wingdings</vt:lpstr>
      <vt:lpstr>Berlin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Angela Robinson</dc:creator>
  <cp:lastModifiedBy>Angela Robinson</cp:lastModifiedBy>
  <cp:revision>18</cp:revision>
  <dcterms:created xsi:type="dcterms:W3CDTF">2016-04-29T13:43:00Z</dcterms:created>
  <dcterms:modified xsi:type="dcterms:W3CDTF">2016-04-29T17:56:07Z</dcterms:modified>
</cp:coreProperties>
</file>